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336" r:id="rId3"/>
    <p:sldId id="345" r:id="rId4"/>
    <p:sldId id="346" r:id="rId5"/>
    <p:sldId id="347" r:id="rId6"/>
    <p:sldId id="348" r:id="rId7"/>
    <p:sldId id="349" r:id="rId8"/>
    <p:sldId id="290" r:id="rId9"/>
    <p:sldId id="328" r:id="rId10"/>
    <p:sldId id="350" r:id="rId11"/>
    <p:sldId id="351" r:id="rId12"/>
    <p:sldId id="352" r:id="rId13"/>
    <p:sldId id="353" r:id="rId14"/>
    <p:sldId id="354" r:id="rId15"/>
    <p:sldId id="355" r:id="rId16"/>
    <p:sldId id="356" r:id="rId17"/>
    <p:sldId id="357" r:id="rId18"/>
    <p:sldId id="358" r:id="rId19"/>
    <p:sldId id="359" r:id="rId20"/>
    <p:sldId id="338" r:id="rId21"/>
    <p:sldId id="300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FFFFF"/>
    <a:srgbClr val="E6E6E6"/>
    <a:srgbClr val="9D9D9D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1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58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0638C8-4482-42EA-95DF-6415A44727AB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AA477-9B76-4407-A639-99241CD37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062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76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463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288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491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7382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373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79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503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926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484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50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9B872-3001-418C-A119-2908FB6AB070}" type="datetimeFigureOut">
              <a:rPr lang="ko-KR" altLang="en-US" smtClean="0"/>
              <a:t>2024-12-07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39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kaggle.com/datasets/tmdb/tmdb-movie-metadata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582158" y="215444"/>
            <a:ext cx="312951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2024 Fall</a:t>
            </a:r>
          </a:p>
          <a:p>
            <a:r>
              <a:rPr lang="en-US" altLang="ko-KR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20190741 </a:t>
            </a:r>
            <a:r>
              <a:rPr lang="ko-KR" altLang="en-US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김지수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222E020-2DDE-4A28-97F2-ECD660091A6B}"/>
              </a:ext>
            </a:extLst>
          </p:cNvPr>
          <p:cNvSpPr/>
          <p:nvPr/>
        </p:nvSpPr>
        <p:spPr>
          <a:xfrm>
            <a:off x="8382076" y="383393"/>
            <a:ext cx="135466" cy="70485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BD979C9-06DA-54DA-DE5C-C2D693810A73}"/>
              </a:ext>
            </a:extLst>
          </p:cNvPr>
          <p:cNvSpPr/>
          <p:nvPr/>
        </p:nvSpPr>
        <p:spPr>
          <a:xfrm>
            <a:off x="2756490" y="2530705"/>
            <a:ext cx="6679020" cy="1796590"/>
          </a:xfrm>
          <a:prstGeom prst="rect">
            <a:avLst/>
          </a:prstGeom>
          <a:solidFill>
            <a:schemeClr val="tx1">
              <a:lumMod val="50000"/>
              <a:lumOff val="50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</a:rPr>
              <a:t>인공지능과 마케팅 코딩 팀 과제</a:t>
            </a:r>
            <a:r>
              <a:rPr lang="en-US" altLang="ko-KR" sz="2400" b="1" dirty="0">
                <a:solidFill>
                  <a:schemeClr val="bg1"/>
                </a:solidFill>
              </a:rPr>
              <a:t> 7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r>
              <a:rPr lang="en-US" altLang="ko-KR" sz="1600" b="1" dirty="0">
                <a:solidFill>
                  <a:schemeClr val="bg1"/>
                </a:solidFill>
              </a:rPr>
              <a:t>: Recommendation System using movie datasets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683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0BDCD9-9816-51F6-3831-1DDAF4E999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E91A090-FEB9-4AD2-E44D-05C64D665844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B5F5241-9F6E-AF05-D249-9056DB6D4EF1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796F39-C6ED-585C-98D1-77058355913E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F5BA4F1-4691-1065-37C2-FDECBD85B799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9C6546-BB90-59A5-F62F-A87AEF4B9EC4}"/>
              </a:ext>
            </a:extLst>
          </p:cNvPr>
          <p:cNvSpPr txBox="1"/>
          <p:nvPr/>
        </p:nvSpPr>
        <p:spPr>
          <a:xfrm>
            <a:off x="667761" y="1142083"/>
            <a:ext cx="10856476" cy="4007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Plot description-based Recommendation model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overview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0 In the 22nd century, a paraplegic Marine is di... </a:t>
            </a:r>
          </a:p>
          <a:p>
            <a:pPr>
              <a:lnSpc>
                <a:spcPct val="150000"/>
              </a:lnSpc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1 Captain Barbossa, long believed to be dead, ha... </a:t>
            </a:r>
          </a:p>
          <a:p>
            <a:pPr>
              <a:lnSpc>
                <a:spcPct val="150000"/>
              </a:lnSpc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2 A cryptic message from Bond’s past sends him o... </a:t>
            </a:r>
          </a:p>
          <a:p>
            <a:pPr>
              <a:lnSpc>
                <a:spcPct val="150000"/>
              </a:lnSpc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3 Following the death of District Attorney Harve... </a:t>
            </a:r>
          </a:p>
          <a:p>
            <a:pPr>
              <a:lnSpc>
                <a:spcPct val="150000"/>
              </a:lnSpc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4 John Carter is a war-weary, former military ca... </a:t>
            </a:r>
          </a:p>
          <a:p>
            <a:pPr>
              <a:lnSpc>
                <a:spcPct val="150000"/>
              </a:lnSpc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Name: overview, </a:t>
            </a:r>
            <a:r>
              <a:rPr lang="en-US" altLang="ko-KR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dtype</a:t>
            </a:r>
            <a:r>
              <a:rPr lang="en-US" altLang="ko-KR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object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342900" indent="-342900">
              <a:lnSpc>
                <a:spcPct val="150000"/>
              </a:lnSpc>
              <a:buAutoNum type="arabicParenR" startAt="4"/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42553CE-D58F-F6CD-5B7D-496B7F2B0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9145" y="1786756"/>
            <a:ext cx="4050977" cy="477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176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F5430-0228-3905-7444-0E6C856003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B71AA45-EF1A-9FD2-8C15-A58E6598AAC1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1CA69DB-7AA9-472A-74C3-89E87979F383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80CB45-56F0-EDC1-4B92-F6D2C5C00DD8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EF148B-6C02-1BCA-3530-0B66E78F90A3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7F1C5D-3146-643D-5EEC-3551E18B9FDD}"/>
              </a:ext>
            </a:extLst>
          </p:cNvPr>
          <p:cNvSpPr txBox="1"/>
          <p:nvPr/>
        </p:nvSpPr>
        <p:spPr>
          <a:xfrm>
            <a:off x="667761" y="1142083"/>
            <a:ext cx="10856476" cy="3892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Plot description-based Recommendation model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r>
              <a:rPr lang="en-US" altLang="ko-KR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#Import </a:t>
            </a:r>
            <a:r>
              <a:rPr lang="en-US" altLang="ko-KR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TfIdfVectorizer</a:t>
            </a:r>
            <a:r>
              <a:rPr lang="en-US" altLang="ko-KR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from scikit-learn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sklearn.feature_extraction.text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TfidfVectorizer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tfidf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TfidfVectorizer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stop_words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english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overview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overview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fillna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tfidf_matrix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tfidf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fit_transform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overview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tfidf_matrix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.shape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(4803, 20978)</a:t>
            </a:r>
            <a:endParaRPr lang="en-US" altLang="ko-KR" sz="16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20,000</a:t>
            </a:r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여개의 다른 단어들이 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4800</a:t>
            </a:r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여개의 영화 줄거리 설명에 사용되었음</a:t>
            </a:r>
            <a:endParaRPr lang="en-US" altLang="ko-K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코사인 유사도 방법을 사용하여 줄거리를 기준으로 영화의 유사도를 계산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0251E0-EB7C-6876-2B43-A28C0AC3B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098" y="5078233"/>
            <a:ext cx="5158574" cy="159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297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FF1C7A-BC91-013E-8AFC-ED023842E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4902F8C-B2ED-1B25-8AF6-450222D40FF4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A47557B-194B-5335-128B-BDE511EF4C50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0FC6C18-473E-658E-FBEF-5C18D152C87F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599AD48-D851-E1A1-A757-53BC4C1C5685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BA7E8A-8290-E3AF-8BCD-B4B16BD61E63}"/>
              </a:ext>
            </a:extLst>
          </p:cNvPr>
          <p:cNvSpPr txBox="1"/>
          <p:nvPr/>
        </p:nvSpPr>
        <p:spPr>
          <a:xfrm>
            <a:off x="667761" y="1142083"/>
            <a:ext cx="10856476" cy="5057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Plot description-based Recommendation model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sklearn.metrics.pairwise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linear_kernel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Compute the cosine similarity matrix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cosine_sim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linear_kernel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tfidf_matrix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tfidf_matrix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indices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pd.</a:t>
            </a:r>
            <a:r>
              <a:rPr lang="en-US" altLang="ko-KR" sz="16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Series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.index, 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]).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drop_duplicates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Function that takes in movie title as input and outputs most similar movies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get_recommendations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cosine_sim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cosine_sim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indices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sim_scores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enumerate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cosine_sim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]))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sim_scores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sorted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sim_scores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lambda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reverse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sim_scores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sim_scores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movie_indices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sim_scores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iloc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movie_indices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ts val="1425"/>
              </a:lnSpc>
            </a:pP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354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12E38-99C2-A139-E760-6A6153D18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3F936D6-7F3F-FCB2-39AB-448973F6D887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0279BC-6E0D-E338-0872-3CFDC82AD5D3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67261A1-4BA5-B983-5D7A-8A2A54609C50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88DC0E-96DB-3C1F-1DF1-E235890A0824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754EC1-FC01-9313-52DB-C2721DA89063}"/>
              </a:ext>
            </a:extLst>
          </p:cNvPr>
          <p:cNvSpPr txBox="1"/>
          <p:nvPr/>
        </p:nvSpPr>
        <p:spPr>
          <a:xfrm>
            <a:off x="667761" y="1142083"/>
            <a:ext cx="10856476" cy="704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Plot description-based Recommendation model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6AF6254-7D72-AC31-FB08-31F5489B9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279" y="1814863"/>
            <a:ext cx="4372083" cy="421626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FD4B4A4-34A4-EEA6-7C2B-C22FE35E0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558" y="1814863"/>
            <a:ext cx="5129580" cy="4247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594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BE4340-D6C9-C6F0-800C-FED0F36A1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B47CF01-3AE2-E8A4-183A-800567C38F56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63A3153-C5E5-900B-DAC9-42BA8BABEC42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F4062C-7895-D8FE-1A75-1F57FAFD2B21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7FEC38B-ABCB-5B54-4EF2-4F4FC35F480B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1232E7-9CDC-CC04-353A-A454CFB8CA62}"/>
              </a:ext>
            </a:extLst>
          </p:cNvPr>
          <p:cNvSpPr txBox="1"/>
          <p:nvPr/>
        </p:nvSpPr>
        <p:spPr>
          <a:xfrm>
            <a:off x="667761" y="1142083"/>
            <a:ext cx="10856476" cy="4953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Credits, Genres and Keywords based Recommendation model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더 나은 메타 데이터 사용을 통한 추천 시스템의 품질 향상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342900" indent="-342900">
              <a:lnSpc>
                <a:spcPct val="150000"/>
              </a:lnSpc>
              <a:buAutoNum type="arabicParenR" startAt="2"/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Credits, Genres, Keywords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를 추천 시스템에 활용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-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상위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3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명의 배우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감독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키워드를 추출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-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문자열로 변환된 리스트 형태이므로 사용할 수 있는 구조로 변환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r>
              <a:rPr lang="en-US" altLang="ko-KR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Parse the stringified features into their corresponding python objects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ast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literal_eval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cast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crew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keywords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genres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literal_eval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1081439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7F818-75D1-F51B-2809-EC1BBD3D2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356649E-5AC3-4CFE-3336-78B7AFCCEAA2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9B58B2B-97D3-9F99-0C0F-01012A710DCB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1252A4-CCD5-7AB5-82E5-D53D2CADF1B9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38D5F9E-06A3-44EF-8AED-4624C6AF9399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B09218-8694-1486-2CB9-0AE0441A1A3B}"/>
              </a:ext>
            </a:extLst>
          </p:cNvPr>
          <p:cNvSpPr txBox="1"/>
          <p:nvPr/>
        </p:nvSpPr>
        <p:spPr>
          <a:xfrm>
            <a:off x="667761" y="1142083"/>
            <a:ext cx="10856476" cy="5561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Credits, Genres and Keywords based Recommendation model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endParaRPr lang="en-US" altLang="ko-KR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- 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각 특성에서 필요한 정보를 추출하는 함수를 작성</a:t>
            </a:r>
            <a:endParaRPr lang="en-US" altLang="ko-KR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r>
              <a:rPr lang="en-US" altLang="ko-KR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get_director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job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==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Director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np.nan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r>
              <a:rPr lang="en-US" altLang="ko-KR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get_list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isinstance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names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names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&gt; </a:t>
            </a:r>
            <a:r>
              <a:rPr lang="en-US" altLang="ko-KR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names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names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[:</a:t>
            </a:r>
            <a:r>
              <a:rPr lang="en-US" altLang="ko-KR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names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[]</a:t>
            </a:r>
          </a:p>
          <a:p>
            <a:pPr>
              <a:lnSpc>
                <a:spcPct val="150000"/>
              </a:lnSpc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2488230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D57644-1A1C-B294-C0C8-B8B7C7FD0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5FBA99B-63EA-6C56-0228-DE31F539161E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8007F7D-3340-5794-8D41-A5960C961BF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3A0320-5773-3CF3-5720-324C7F64ABDD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AD568E6-731E-6A68-AB40-39FC27F758DD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2347BC-8763-8885-B0D3-98A5FBD3F382}"/>
              </a:ext>
            </a:extLst>
          </p:cNvPr>
          <p:cNvSpPr txBox="1"/>
          <p:nvPr/>
        </p:nvSpPr>
        <p:spPr>
          <a:xfrm>
            <a:off x="667761" y="1142083"/>
            <a:ext cx="10856476" cy="3619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Credits, Genres and Keywords based Recommendation model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endParaRPr lang="en-US" altLang="ko-KR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30000"/>
              </a:lnSpc>
            </a:pP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director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crew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get_director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30000"/>
              </a:lnSpc>
            </a:pPr>
            <a:b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cast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keywords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genres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130000"/>
              </a:lnSpc>
            </a:pP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ct val="130000"/>
              </a:lnSpc>
            </a:pP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get_list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cast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director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keywords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genres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]].</a:t>
            </a:r>
            <a:r>
              <a:rPr lang="en-US" altLang="ko-KR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AA2CBF-08B5-11DE-7F42-31A114BAA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6901"/>
            <a:ext cx="12192000" cy="137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459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5B2F35-E886-65EE-7583-63137FDD0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3BB8092-BD86-C307-AEE3-8883B1B17ABC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C584E12-9F3D-5191-02F4-E51841C2694A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7BF16B-2259-F229-E501-5F4BF654832D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96FA73F-15E6-ADCE-CC32-5470DD03276F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D06150-4396-891D-3A32-1286A63DBC6D}"/>
              </a:ext>
            </a:extLst>
          </p:cNvPr>
          <p:cNvSpPr txBox="1"/>
          <p:nvPr/>
        </p:nvSpPr>
        <p:spPr>
          <a:xfrm>
            <a:off x="667761" y="1142083"/>
            <a:ext cx="10856476" cy="4956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Credits, Genres and Keywords based Recommendation model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endParaRPr lang="en-US" altLang="ko-KR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r>
              <a:rPr lang="en-US" altLang="ko-KR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Convert all strings to lower case and strip names of spaces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clean_data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isinstance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altLang="ko-KR" sz="16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lower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.replace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#Check if director exists. If not, return empty string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isinstance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lower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replace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‘’</a:t>
            </a:r>
            <a:endParaRPr lang="en-US" altLang="ko-KR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US" altLang="ko-KR" sz="1600" b="0" dirty="0">
              <a:solidFill>
                <a:srgbClr val="1F377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cast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keywords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director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genres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feature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lang="en-US" altLang="ko-KR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clean_data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- Johnny Depp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과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Johnny </a:t>
            </a:r>
            <a:r>
              <a:rPr lang="en-US" altLang="ko-KR" sz="16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Galeck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이 있을 때 서로 다른 사람으로 확인하도록 스페이스를 지우고 소문자로 변환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1713202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5008D-D5B0-E7A0-67F0-E78A957D7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CB49C4E-DA9C-B65C-5476-D8E480D8F311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F3098BA-703E-DEE7-8B63-D21900BDA678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796C8A-7766-876D-73D2-2903A079918A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CC5E6FB-E67B-A1B8-7A33-4529ED20E982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610AC5-B438-AE84-54AF-C9CAA1918339}"/>
              </a:ext>
            </a:extLst>
          </p:cNvPr>
          <p:cNvSpPr txBox="1"/>
          <p:nvPr/>
        </p:nvSpPr>
        <p:spPr>
          <a:xfrm>
            <a:off x="667761" y="1142083"/>
            <a:ext cx="10856476" cy="5993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Credits, Genres and Keywords based Recommendation model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r>
              <a:rPr lang="en-US" altLang="ko-KR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sklearn.feature_extraction.text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CountVectorizer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CountVectorizer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 err="1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stop_words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english</a:t>
            </a:r>
            <a:r>
              <a:rPr lang="en-US" altLang="ko-KR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count_matrix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fit_transform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soup</a:t>
            </a:r>
            <a:r>
              <a:rPr lang="en-US" altLang="ko-KR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endParaRPr lang="en-US" altLang="ko-KR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endParaRPr lang="en-US" altLang="ko-KR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r>
              <a:rPr lang="en-US" altLang="ko-KR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sklearn.metrics.pairwise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cosine_similarity</a:t>
            </a:r>
            <a:endParaRPr lang="en-US" altLang="ko-KR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cosine_sim2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cosine_similarity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count_matrix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b="0" dirty="0" err="1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count_matrix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reset_index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ko-KR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indices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pd.</a:t>
            </a:r>
            <a:r>
              <a:rPr lang="en-US" altLang="ko-KR" b="0" dirty="0" err="1"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Series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.index, </a:t>
            </a:r>
            <a:r>
              <a:rPr lang="en-US" altLang="ko-KR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ko-KR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endParaRPr lang="en-US" altLang="ko-KR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effectLst/>
                <a:latin typeface="Consolas" panose="020B0609020204030204" pitchFamily="49" charset="0"/>
                <a:ea typeface="-윤고딕350" panose="02030504000101010101"/>
              </a:rPr>
              <a:t>- </a:t>
            </a:r>
            <a:r>
              <a:rPr lang="en-US" altLang="ko-KR" dirty="0" err="1">
                <a:effectLst/>
                <a:latin typeface="Consolas" panose="020B0609020204030204" pitchFamily="49" charset="0"/>
                <a:ea typeface="-윤고딕350" panose="02030504000101010101"/>
              </a:rPr>
              <a:t>CountVectorizer</a:t>
            </a:r>
            <a:r>
              <a:rPr lang="ko-KR" altLang="en-US" dirty="0">
                <a:effectLst/>
                <a:latin typeface="Consolas" panose="020B0609020204030204" pitchFamily="49" charset="0"/>
                <a:ea typeface="-윤고딕350" panose="02030504000101010101"/>
              </a:rPr>
              <a:t>를 사용하여 텍스트 데이터를 수치화</a:t>
            </a:r>
            <a:endParaRPr lang="en-US" altLang="ko-KR" dirty="0">
              <a:effectLst/>
              <a:latin typeface="Consolas" panose="020B0609020204030204" pitchFamily="49" charset="0"/>
              <a:ea typeface="-윤고딕350" panose="02030504000101010101"/>
            </a:endParaRPr>
          </a:p>
          <a:p>
            <a:r>
              <a:rPr lang="en-US" altLang="ko-KR" dirty="0">
                <a:latin typeface="Consolas" panose="020B0609020204030204" pitchFamily="49" charset="0"/>
                <a:ea typeface="-윤고딕350" panose="02030504000101010101"/>
              </a:rPr>
              <a:t>: </a:t>
            </a:r>
            <a:r>
              <a:rPr lang="ko-KR" altLang="en-US" dirty="0">
                <a:latin typeface="Consolas" panose="020B0609020204030204" pitchFamily="49" charset="0"/>
                <a:ea typeface="-윤고딕350" panose="02030504000101010101"/>
              </a:rPr>
              <a:t>단어의 등장 횟수를 기반으로 단어 벡터를 생성</a:t>
            </a:r>
            <a:endParaRPr lang="en-US" altLang="ko-KR" dirty="0">
              <a:latin typeface="Consolas" panose="020B0609020204030204" pitchFamily="49" charset="0"/>
              <a:ea typeface="-윤고딕350" panose="02030504000101010101"/>
            </a:endParaRPr>
          </a:p>
          <a:p>
            <a:pPr marL="285750" indent="-285750">
              <a:buFontTx/>
              <a:buChar char="-"/>
            </a:pPr>
            <a:r>
              <a:rPr lang="en-US" altLang="ko-KR" dirty="0" err="1">
                <a:effectLst/>
                <a:latin typeface="Consolas" panose="020B0609020204030204" pitchFamily="49" charset="0"/>
                <a:ea typeface="-윤고딕350" panose="02030504000101010101"/>
              </a:rPr>
              <a:t>s</a:t>
            </a:r>
            <a:r>
              <a:rPr lang="en-US" altLang="ko-KR" dirty="0" err="1">
                <a:latin typeface="Consolas" panose="020B0609020204030204" pitchFamily="49" charset="0"/>
                <a:ea typeface="-윤고딕350" panose="02030504000101010101"/>
              </a:rPr>
              <a:t>top_words</a:t>
            </a:r>
            <a:r>
              <a:rPr lang="en-US" altLang="ko-KR" dirty="0">
                <a:latin typeface="Consolas" panose="020B0609020204030204" pitchFamily="49" charset="0"/>
                <a:ea typeface="-윤고딕350" panose="02030504000101010101"/>
              </a:rPr>
              <a:t>=‘</a:t>
            </a:r>
            <a:r>
              <a:rPr lang="en-US" altLang="ko-KR" dirty="0" err="1">
                <a:latin typeface="Consolas" panose="020B0609020204030204" pitchFamily="49" charset="0"/>
                <a:ea typeface="-윤고딕350" panose="02030504000101010101"/>
              </a:rPr>
              <a:t>english</a:t>
            </a:r>
            <a:r>
              <a:rPr lang="en-US" altLang="ko-KR" dirty="0">
                <a:latin typeface="Consolas" panose="020B0609020204030204" pitchFamily="49" charset="0"/>
                <a:ea typeface="-윤고딕350" panose="02030504000101010101"/>
              </a:rPr>
              <a:t>’: a, the </a:t>
            </a:r>
            <a:r>
              <a:rPr lang="ko-KR" altLang="en-US" dirty="0">
                <a:latin typeface="Consolas" panose="020B0609020204030204" pitchFamily="49" charset="0"/>
                <a:ea typeface="-윤고딕350" panose="02030504000101010101"/>
              </a:rPr>
              <a:t>등을 제거</a:t>
            </a:r>
            <a:endParaRPr lang="en-US" altLang="ko-KR" dirty="0">
              <a:latin typeface="Consolas" panose="020B0609020204030204" pitchFamily="49" charset="0"/>
              <a:ea typeface="-윤고딕350" panose="02030504000101010101"/>
            </a:endParaRPr>
          </a:p>
          <a:p>
            <a:pPr marL="285750" indent="-285750">
              <a:buFontTx/>
              <a:buChar char="-"/>
            </a:pPr>
            <a:r>
              <a:rPr lang="en-US" altLang="ko-KR" dirty="0" err="1">
                <a:latin typeface="Consolas" panose="020B0609020204030204" pitchFamily="49" charset="0"/>
                <a:ea typeface="-윤고딕350" panose="02030504000101010101"/>
              </a:rPr>
              <a:t>Count.fit_transform</a:t>
            </a:r>
            <a:r>
              <a:rPr lang="en-US" altLang="ko-KR" dirty="0">
                <a:latin typeface="Consolas" panose="020B0609020204030204" pitchFamily="49" charset="0"/>
                <a:ea typeface="-윤고딕350" panose="02030504000101010101"/>
              </a:rPr>
              <a:t>()</a:t>
            </a:r>
            <a:r>
              <a:rPr lang="ko-KR" altLang="en-US" dirty="0">
                <a:latin typeface="Consolas" panose="020B0609020204030204" pitchFamily="49" charset="0"/>
                <a:ea typeface="-윤고딕350" panose="02030504000101010101"/>
              </a:rPr>
              <a:t>으로 텍스트 데이터를 </a:t>
            </a:r>
            <a:r>
              <a:rPr lang="ko-KR" altLang="en-US" dirty="0" err="1">
                <a:latin typeface="Consolas" panose="020B0609020204030204" pitchFamily="49" charset="0"/>
                <a:ea typeface="-윤고딕350" panose="02030504000101010101"/>
              </a:rPr>
              <a:t>수치화하여</a:t>
            </a:r>
            <a:r>
              <a:rPr lang="ko-KR" altLang="en-US" dirty="0">
                <a:latin typeface="Consolas" panose="020B0609020204030204" pitchFamily="49" charset="0"/>
                <a:ea typeface="-윤고딕350" panose="02030504000101010101"/>
              </a:rPr>
              <a:t> 희소 행렬로 변환</a:t>
            </a:r>
            <a:endParaRPr lang="en-US" altLang="ko-KR" dirty="0">
              <a:latin typeface="Consolas" panose="020B0609020204030204" pitchFamily="49" charset="0"/>
              <a:ea typeface="-윤고딕350" panose="02030504000101010101"/>
            </a:endParaRPr>
          </a:p>
          <a:p>
            <a:pPr marL="285750" indent="-285750">
              <a:buFontTx/>
              <a:buChar char="-"/>
            </a:pPr>
            <a:r>
              <a:rPr lang="en-US" altLang="ko-KR" dirty="0" err="1">
                <a:effectLst/>
                <a:latin typeface="Consolas" panose="020B0609020204030204" pitchFamily="49" charset="0"/>
                <a:ea typeface="-윤고딕350" panose="02030504000101010101"/>
              </a:rPr>
              <a:t>Cosine_similarity</a:t>
            </a:r>
            <a:r>
              <a:rPr lang="ko-KR" altLang="en-US" dirty="0">
                <a:effectLst/>
                <a:latin typeface="Consolas" panose="020B0609020204030204" pitchFamily="49" charset="0"/>
                <a:ea typeface="-윤고딕350" panose="02030504000101010101"/>
              </a:rPr>
              <a:t>로 두 벡터 간의 유사성을 측정</a:t>
            </a:r>
            <a:endParaRPr lang="en-US" altLang="ko-KR" dirty="0">
              <a:effectLst/>
              <a:latin typeface="Consolas" panose="020B0609020204030204" pitchFamily="49" charset="0"/>
              <a:ea typeface="-윤고딕350" panose="02030504000101010101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Consolas" panose="020B0609020204030204" pitchFamily="49" charset="0"/>
                <a:ea typeface="-윤고딕350" panose="02030504000101010101"/>
              </a:rPr>
              <a:t>영화 제목을 기반으로 인덱스를 생성하여 제목으로 검색 가능하도록 설정</a:t>
            </a:r>
            <a:endParaRPr lang="en-US" altLang="ko-KR" dirty="0">
              <a:effectLst/>
              <a:latin typeface="Consolas" panose="020B0609020204030204" pitchFamily="49" charset="0"/>
              <a:ea typeface="-윤고딕350" panose="02030504000101010101"/>
            </a:endParaRPr>
          </a:p>
          <a:p>
            <a:endParaRPr lang="en-US" altLang="ko-KR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202836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B576E-F727-81C0-D1BB-7BAB75189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393FC22-5B96-22DC-063C-4CDC6330C1DF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DE5653C-3715-72CA-7236-A74095D281D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08F60A-88FF-ECCD-D8A6-E70849A6E938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2AF885B-DD52-E658-51F1-68EE9D0D3A49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867CEF-ED45-23BA-0DAA-79EAFB2DA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19" y="1851454"/>
            <a:ext cx="5418118" cy="336138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D285917-8A4D-D071-D80F-B46FF6311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525" y="1645165"/>
            <a:ext cx="5953575" cy="373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803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62B5CB-A410-8B90-9132-4655078B4020}"/>
              </a:ext>
            </a:extLst>
          </p:cNvPr>
          <p:cNvSpPr txBox="1"/>
          <p:nvPr/>
        </p:nvSpPr>
        <p:spPr>
          <a:xfrm>
            <a:off x="739779" y="1208071"/>
            <a:ext cx="10856476" cy="3759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Project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기초 정보</a:t>
            </a:r>
            <a:endParaRPr lang="en-US" altLang="ko-KR" sz="5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002060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1) Datasets: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  <a:hlinkClick r:id="rId2"/>
              </a:rPr>
              <a:t>https://www.kaggle.com/datasets/tmdb/tmdb-movie-metadata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5,000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여개의 영화 데이터로 제목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출연 배우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장르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키워드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언어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인기도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간단한 개요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(Overview)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등의 정보를 포함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The movie Database(</a:t>
            </a:r>
            <a:r>
              <a:rPr lang="en-US" altLang="ko-KR" sz="16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TMDb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)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에서 수집된 영화 정보를 포함하며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Kaggle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이 제공하는 데이터셋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2)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최신 딥 러닝 기반 추천 시스템 이전에 전통적인 추천 시스템 모델을 활용하여 프로젝트를 진행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75F0C29-B15B-AFA3-0ABF-483253FE2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010" y="4500018"/>
            <a:ext cx="7341329" cy="204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260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401754" y="231044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Conclusion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617231" y="1024567"/>
            <a:ext cx="9372732" cy="58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E511BE-8D03-1A6F-9DD4-BC4CBCBAA244}"/>
              </a:ext>
            </a:extLst>
          </p:cNvPr>
          <p:cNvSpPr txBox="1"/>
          <p:nvPr/>
        </p:nvSpPr>
        <p:spPr>
          <a:xfrm>
            <a:off x="930114" y="1024567"/>
            <a:ext cx="3283667" cy="1451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Conclusion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656518-EA83-0A80-1A2B-EE540987E28E}"/>
              </a:ext>
            </a:extLst>
          </p:cNvPr>
          <p:cNvSpPr txBox="1"/>
          <p:nvPr/>
        </p:nvSpPr>
        <p:spPr>
          <a:xfrm>
            <a:off x="706772" y="2086544"/>
            <a:ext cx="10954185" cy="3362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추천 시스템을 줄거리 기반이나 키워드 기반과 같이 특정 알고리즘으로 구현하는 것은 실제로 소비자들이 해당 추천에 얼마나 만족했는지 정보를 얻기가 어려워 성능 측정이 어려울 수도 있을 것이라고 생각하였다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추천 시스템을 자주 다루지 않아 몰랐었는데 생각보다 최근에 나타난 인공지능 모델보다는 알고리즘에 가까운 예전의 기법들이 사용되었던 것을 알게 되었다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보다 중요한 것은 </a:t>
            </a:r>
            <a:r>
              <a:rPr lang="ko-KR" altLang="en-US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넷플릭스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화면에도 나타나듯이 장르의 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TOP10</a:t>
            </a: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과 같은 정말 기본적인 추천이 소비자들에게 추천하는 효과가 좋을 수 있기 때문에 상황에 맞게 적절하면서 안정적인 모델을 활용하는 것이 중요할 것이라고 생각하였다</a:t>
            </a:r>
            <a:r>
              <a:rPr lang="en-US" altLang="ko-KR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55620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9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BD979C9-06DA-54DA-DE5C-C2D693810A73}"/>
              </a:ext>
            </a:extLst>
          </p:cNvPr>
          <p:cNvSpPr/>
          <p:nvPr/>
        </p:nvSpPr>
        <p:spPr>
          <a:xfrm>
            <a:off x="2756490" y="2530705"/>
            <a:ext cx="6679020" cy="1796590"/>
          </a:xfrm>
          <a:prstGeom prst="rect">
            <a:avLst/>
          </a:prstGeom>
          <a:solidFill>
            <a:schemeClr val="tx1">
              <a:lumMod val="50000"/>
              <a:lumOff val="50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altLang="ko-KR" sz="32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pPr algn="ctr"/>
            <a:r>
              <a:rPr lang="en-US" altLang="ko-KR" sz="32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The End</a:t>
            </a:r>
          </a:p>
          <a:p>
            <a:pPr algn="ctr"/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pPr algn="r"/>
            <a:endParaRPr lang="en-US" altLang="ko-KR" sz="1400" b="1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/>
            <a:r>
              <a:rPr lang="en-US" altLang="ko-KR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2024. 11. 03. </a:t>
            </a:r>
            <a:r>
              <a:rPr lang="ko-KR" altLang="en-US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월</a:t>
            </a:r>
          </a:p>
          <a:p>
            <a:pPr algn="ctr"/>
            <a:endParaRPr lang="en-US" altLang="ko-KR" sz="32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143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9D8C7-26A1-8FD7-6067-1B292BE52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4A931C4-FE59-36AF-9B65-D512C65C9CD9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7AFB9A9-7FA1-B0D6-61F6-E7AA53B4D624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1AE922-2F7B-B0E3-233A-313D82E9D3ED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3CA9A65-BBE5-257C-1F83-394112B8B89B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EF1D30-4EE3-B90E-6D82-9928AC54D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49" y="789402"/>
            <a:ext cx="11950700" cy="588571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752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AB6F17-C79D-8689-1B5E-777739921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53BC7C6-52B9-1295-0318-907A7032B562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935093F-974B-7A02-095B-6C2B9A778D31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21F39EB-46F8-0EBB-5554-5E4AB3586393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EAB853D-6B0E-2D0C-DCDB-20B39604F60B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E1B94D-A261-2DFC-9913-7EE83AF3D4C4}"/>
              </a:ext>
            </a:extLst>
          </p:cNvPr>
          <p:cNvSpPr txBox="1"/>
          <p:nvPr/>
        </p:nvSpPr>
        <p:spPr>
          <a:xfrm>
            <a:off x="685071" y="1045951"/>
            <a:ext cx="10412776" cy="5583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Recommendation Systems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1)  Content-Based Filtering (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콘텐츠 기반 필터링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추천 대상의 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Domain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특징을 활용하는 방법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사용자가 관심 있는 아이템의 속성을 분석해 새로운 아이템을 추천함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다른 유저의 정보는 사용되지 않음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추천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대상의 특징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(Feature)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을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추출하기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위한 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TF-IDF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나 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Word2Vec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과 같은 특징 추출 방법론이 사용됨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Ex)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내가 시청한 영화와 비슷한 특징을 가진 영화를 추천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2)  Collaborative Filtering (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협업 필터링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)	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C00000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유저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-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아이템의 관계로부터 도출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최근접 이웃 기반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잠재 요인 협업 필터링 방법 등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유저 간의 선호도나 구매 이력을 비교하여 비슷한 케이스를 찾아 추천하는 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User-based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방법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아이템을 구매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/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사용한 유저 목록을 비교하여 추천하는 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Item-based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방법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User-Item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관계를 머신 러닝이나 딥러닝 모델을 사용하여 학습하기도 한다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3)  Hybrid Filtering (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하이브리드 필터링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595959"/>
                </a:solidFill>
                <a:latin typeface="-윤고딕350" panose="02030504000101010101" pitchFamily="18" charset="-127"/>
                <a:ea typeface="-윤고딕350" panose="02030504000101010101"/>
              </a:rPr>
              <a:t>위의 두 방법을 같이 활용하여 단점을 보완한 방법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1628590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21D01-EA7F-60E8-8518-9FDB944CD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5F5F50A-AA6C-CC0A-0D81-7ED0C93E8113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2CE5C8-7477-002D-C73D-C8B843C5F933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56EBD3-39BC-9751-5A45-5561AEC67963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D3CF21-4AA7-EB4F-47B4-9C2876AC7A3E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26AE3D0-A967-3D1C-42EB-8B3808A75D49}"/>
              </a:ext>
            </a:extLst>
          </p:cNvPr>
          <p:cNvSpPr txBox="1"/>
          <p:nvPr/>
        </p:nvSpPr>
        <p:spPr>
          <a:xfrm>
            <a:off x="685071" y="1045951"/>
            <a:ext cx="10412776" cy="2160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Recommendation Systems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4) Demographic Filtering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가장 간단하지만 효과적인 방법일 수 있다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모든 사용자에게 제공되는 일반적인 추천으로 인기도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장르 등에 기반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Top 10 Movies in U.S Today, Top 10 TV shows in Korea Today, etc..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595959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FF86446-5E46-274F-9CA7-5EBDC7EEF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99415"/>
            <a:ext cx="12192000" cy="267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41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1FFFDF-234E-F89F-9003-3D58C8EA6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1B3C26A-F76B-FAC3-CABF-2895A793EAFD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B520747-2506-15B2-C394-E2C730AC5353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8424AC-36C5-E9A3-FBC8-55CC477507EA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5B16CE3-A8F2-53EC-6A5E-14FE14DEDDEB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1343DF-621F-B054-412C-D3E3DE714F77}"/>
              </a:ext>
            </a:extLst>
          </p:cNvPr>
          <p:cNvSpPr txBox="1"/>
          <p:nvPr/>
        </p:nvSpPr>
        <p:spPr>
          <a:xfrm>
            <a:off x="685070" y="1045951"/>
            <a:ext cx="10920775" cy="1952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Content-based Filtering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특정 아이템에 기반하여 유사한 아이템을 추천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아이템에 대한 정보인 메타 데이터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(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장르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감독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배우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설명 등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)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를 활용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다니엘 크레이그 주연의 액션 영화를 사용자가 좋아했다면 해당 배우의 다른 액션 영화도 좋아할 것이라는 생각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79D542C-516B-3F5E-38AA-6A089B6FF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144" y="3429000"/>
            <a:ext cx="4229710" cy="306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416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83819-F898-4AE0-8F04-B749DF612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0CD8CB5-29DF-5CFF-491B-771DC05DCF87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E7E37B5-6CCF-060D-658C-3BA7A1634A87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0D44CE-8965-54DC-7530-397FBFEB05AA}"/>
              </a:ext>
            </a:extLst>
          </p:cNvPr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508990D-F796-A9D2-B224-E5818FF436D4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4AFD28-1FAA-6FB5-7210-962C8980C49A}"/>
              </a:ext>
            </a:extLst>
          </p:cNvPr>
          <p:cNvSpPr txBox="1"/>
          <p:nvPr/>
        </p:nvSpPr>
        <p:spPr>
          <a:xfrm>
            <a:off x="685070" y="1045951"/>
            <a:ext cx="10920775" cy="1583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Content-based Filtering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사용된 데이터셋의 메타데이터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(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주요 데이터를 중심으로 정리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7338434-9823-C32E-442A-BF7FB63CE5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357969"/>
              </p:ext>
            </p:extLst>
          </p:nvPr>
        </p:nvGraphicFramePr>
        <p:xfrm>
          <a:off x="1280379" y="2424684"/>
          <a:ext cx="9730156" cy="378854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00483">
                  <a:extLst>
                    <a:ext uri="{9D8B030D-6E8A-4147-A177-3AD203B41FA5}">
                      <a16:colId xmlns:a16="http://schemas.microsoft.com/office/drawing/2014/main" val="1153687165"/>
                    </a:ext>
                  </a:extLst>
                </a:gridCol>
                <a:gridCol w="2964595">
                  <a:extLst>
                    <a:ext uri="{9D8B030D-6E8A-4147-A177-3AD203B41FA5}">
                      <a16:colId xmlns:a16="http://schemas.microsoft.com/office/drawing/2014/main" val="1549093886"/>
                    </a:ext>
                  </a:extLst>
                </a:gridCol>
                <a:gridCol w="1857497">
                  <a:extLst>
                    <a:ext uri="{9D8B030D-6E8A-4147-A177-3AD203B41FA5}">
                      <a16:colId xmlns:a16="http://schemas.microsoft.com/office/drawing/2014/main" val="1127841964"/>
                    </a:ext>
                  </a:extLst>
                </a:gridCol>
                <a:gridCol w="3007581">
                  <a:extLst>
                    <a:ext uri="{9D8B030D-6E8A-4147-A177-3AD203B41FA5}">
                      <a16:colId xmlns:a16="http://schemas.microsoft.com/office/drawing/2014/main" val="3153109901"/>
                    </a:ext>
                  </a:extLst>
                </a:gridCol>
              </a:tblGrid>
              <a:tr h="4735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Feature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설명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Feature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설명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4283084"/>
                  </a:ext>
                </a:extLst>
              </a:tr>
              <a:tr h="4735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err="1"/>
                        <a:t>movie_id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각 영화의 고유 번호</a:t>
                      </a:r>
                      <a:r>
                        <a:rPr lang="en-US" altLang="ko-KR" sz="1600" i="0" dirty="0"/>
                        <a:t>(id)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/>
                        <a:t>title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영화의 제목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3780205"/>
                  </a:ext>
                </a:extLst>
              </a:tr>
              <a:tr h="4735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/>
                        <a:t>cast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/>
                        <a:t>주연 및 조연 배우 목록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/>
                        <a:t>overview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개요</a:t>
                      </a:r>
                      <a:r>
                        <a:rPr lang="en-US" altLang="ko-KR" sz="1600" i="0" dirty="0"/>
                        <a:t> (</a:t>
                      </a:r>
                      <a:r>
                        <a:rPr lang="ko-KR" altLang="en-US" sz="1600" i="0" dirty="0"/>
                        <a:t>간단한 영화 설명</a:t>
                      </a:r>
                      <a:r>
                        <a:rPr lang="en-US" altLang="ko-KR" sz="1600" i="0" dirty="0"/>
                        <a:t>)</a:t>
                      </a:r>
                      <a:endParaRPr lang="ko-KR" altLang="en-US" sz="1600" i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9047865"/>
                  </a:ext>
                </a:extLst>
              </a:tr>
              <a:tr h="4735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/>
                        <a:t>crew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영화 감독</a:t>
                      </a:r>
                      <a:r>
                        <a:rPr lang="en-US" altLang="ko-KR" sz="1600" i="0" dirty="0"/>
                        <a:t>, </a:t>
                      </a:r>
                      <a:r>
                        <a:rPr lang="ko-KR" altLang="en-US" sz="1600" i="0" dirty="0"/>
                        <a:t>편집자</a:t>
                      </a:r>
                      <a:r>
                        <a:rPr lang="en-US" altLang="ko-KR" sz="1600" i="0" dirty="0"/>
                        <a:t>, </a:t>
                      </a:r>
                      <a:r>
                        <a:rPr lang="ko-KR" altLang="en-US" sz="1600" i="0" dirty="0"/>
                        <a:t>작가 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/>
                        <a:t>popularity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영화의 인기도 </a:t>
                      </a:r>
                      <a:r>
                        <a:rPr lang="en-US" altLang="ko-KR" sz="1600" i="0" dirty="0"/>
                        <a:t>(</a:t>
                      </a:r>
                      <a:r>
                        <a:rPr lang="ko-KR" altLang="en-US" sz="1600" i="0" dirty="0"/>
                        <a:t>수치</a:t>
                      </a:r>
                      <a:r>
                        <a:rPr lang="en-US" altLang="ko-KR" sz="1600" i="0" dirty="0"/>
                        <a:t>)</a:t>
                      </a:r>
                      <a:endParaRPr lang="ko-KR" altLang="en-US" sz="1600" i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2678860"/>
                  </a:ext>
                </a:extLst>
              </a:tr>
              <a:tr h="4735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/>
                        <a:t>budget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제작 예산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err="1"/>
                        <a:t>production_comp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제작 회사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0711495"/>
                  </a:ext>
                </a:extLst>
              </a:tr>
              <a:tr h="4735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/>
                        <a:t>genre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영화</a:t>
                      </a:r>
                      <a:r>
                        <a:rPr lang="en-US" altLang="ko-KR" sz="1600" i="0" dirty="0"/>
                        <a:t> </a:t>
                      </a:r>
                      <a:r>
                        <a:rPr lang="ko-KR" altLang="en-US" sz="1600" i="0" dirty="0"/>
                        <a:t>장르 </a:t>
                      </a:r>
                      <a:r>
                        <a:rPr lang="en-US" altLang="ko-KR" sz="1600" i="0" dirty="0"/>
                        <a:t>(Action, Comedy </a:t>
                      </a:r>
                      <a:r>
                        <a:rPr lang="ko-KR" altLang="en-US" sz="1600" i="0" dirty="0"/>
                        <a:t>등</a:t>
                      </a:r>
                      <a:r>
                        <a:rPr lang="en-US" altLang="ko-KR" sz="1600" i="0" dirty="0"/>
                        <a:t>)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err="1"/>
                        <a:t>release_date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출시일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3699530"/>
                  </a:ext>
                </a:extLst>
              </a:tr>
              <a:tr h="4735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/>
                        <a:t>homepage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영화 홈페이지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err="1"/>
                        <a:t>vote_count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평점 리뷰 개수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8825318"/>
                  </a:ext>
                </a:extLst>
              </a:tr>
              <a:tr h="47356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/>
                        <a:t>keyword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영화 관련 키워드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err="1"/>
                        <a:t>vote_average</a:t>
                      </a:r>
                      <a:endParaRPr lang="ko-KR" altLang="en-US" sz="160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/>
                        <a:t>평점</a:t>
                      </a:r>
                      <a:r>
                        <a:rPr lang="en-US" altLang="ko-KR" sz="1600" i="0" dirty="0"/>
                        <a:t> </a:t>
                      </a:r>
                      <a:r>
                        <a:rPr lang="ko-KR" altLang="en-US" sz="1600" i="0" dirty="0"/>
                        <a:t>평균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889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3863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565608" y="1005175"/>
            <a:ext cx="9372732" cy="804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Import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library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03DC94-3066-60A7-B879-B722B58952E1}"/>
              </a:ext>
            </a:extLst>
          </p:cNvPr>
          <p:cNvSpPr txBox="1"/>
          <p:nvPr/>
        </p:nvSpPr>
        <p:spPr>
          <a:xfrm>
            <a:off x="727228" y="1809947"/>
            <a:ext cx="11238744" cy="2667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pandas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pd </a:t>
            </a:r>
          </a:p>
          <a:p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np </a:t>
            </a:r>
          </a:p>
          <a:p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df1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pd.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../input/</a:t>
            </a:r>
            <a:r>
              <a:rPr lang="en-US" altLang="ko-KR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tmdb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-movie-metadata/tmdb_5000_credits.csv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pd.</a:t>
            </a:r>
            <a:r>
              <a:rPr lang="en-US" altLang="ko-KR" sz="1600" b="0" dirty="0" err="1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read_csv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../input/</a:t>
            </a:r>
            <a:r>
              <a:rPr lang="en-US" altLang="ko-KR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tmdb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-movie-metadata/tmdb_5000_movies.csv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’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altLang="ko-K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df1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.columns = [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600" b="0" dirty="0" err="1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 err="1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tittle</a:t>
            </a:r>
            <a:r>
              <a:rPr lang="en-US" altLang="ko-KR" sz="1600" b="0" dirty="0" err="1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 err="1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cast</a:t>
            </a:r>
            <a:r>
              <a:rPr lang="en-US" altLang="ko-KR" sz="1600" b="0" dirty="0" err="1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 err="1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crew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merge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df1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6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on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600" b="0" dirty="0">
                <a:solidFill>
                  <a:srgbClr val="E21F1F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600" b="0" dirty="0"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df2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>
              <a:lnSpc>
                <a:spcPts val="1425"/>
              </a:lnSpc>
            </a:pP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								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*</a:t>
            </a:r>
            <a: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일부</a:t>
            </a:r>
            <a:r>
              <a:rPr lang="ko-KR" alt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속성은 잘림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US" altLang="ko-KR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600" b="0" dirty="0">
              <a:solidFill>
                <a:srgbClr val="3B3B3B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7E1924D-4884-D75F-D93C-5BD1AC58B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28" y="4080119"/>
            <a:ext cx="11739944" cy="193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840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794948" y="231044"/>
            <a:ext cx="260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Preparing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the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Dataset</a:t>
            </a:r>
            <a:endParaRPr lang="ko-KR" altLang="en-US" b="1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인공지능과 마케팅 발표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CC9426-2B68-72A3-9EAE-A06B3E5AC498}"/>
              </a:ext>
            </a:extLst>
          </p:cNvPr>
          <p:cNvSpPr txBox="1"/>
          <p:nvPr/>
        </p:nvSpPr>
        <p:spPr>
          <a:xfrm>
            <a:off x="667761" y="1142083"/>
            <a:ext cx="10856476" cy="4215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Plot description-based Recommendation model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1) 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영화의 줄거리 설명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(Overview)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텍스트를 기반으로 영화 간 유사성을 계산하여 추천하는 모델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2) 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텍스트 데이터 처리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-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줄거리 설명을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Word Vector(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단어 벡터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)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로 변환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- TF-IDF(Term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Frequency-Inverse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Document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Frequency)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 방법을 사용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- TF: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특정 단어가 문서에서 등장하는 비율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, IDF: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특정 단어가 전체 문서에서 얼마나 흔하지 않은지를 측정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- TF-IDF = TF * IDF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로 단어의 중요도를 평가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 </a:t>
            </a:r>
          </a:p>
          <a:p>
            <a:pPr marL="342900" indent="-342900">
              <a:lnSpc>
                <a:spcPct val="150000"/>
              </a:lnSpc>
              <a:buAutoNum type="arabicParenR" startAt="3"/>
            </a:pP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유사성 점수를 계산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-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 코사인 유사도를 사용 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(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두 벡터의 방향을 비교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), Scikit-learn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의 </a:t>
            </a:r>
            <a:r>
              <a:rPr lang="en-US" altLang="ko-KR" sz="16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TfidVectorizer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를 사용하면 간단하게 구현 가능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4)  </a:t>
            </a:r>
            <a:r>
              <a:rPr lang="ko-KR" altLang="en-US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결과적으로 줄거리 텍스트 데이터를 사용하여 비슷한 내용의 영화를 추천하는 방식</a:t>
            </a: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2668368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2568</TotalTime>
  <Words>1743</Words>
  <Application>Microsoft Office PowerPoint</Application>
  <PresentationFormat>와이드스크린</PresentationFormat>
  <Paragraphs>265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KoPub돋움체 Medium</vt:lpstr>
      <vt:lpstr>맑은 고딕</vt:lpstr>
      <vt:lpstr>-윤고딕350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윤상림</dc:creator>
  <cp:lastModifiedBy>김지수</cp:lastModifiedBy>
  <cp:revision>206</cp:revision>
  <dcterms:created xsi:type="dcterms:W3CDTF">2017-04-16T12:47:34Z</dcterms:created>
  <dcterms:modified xsi:type="dcterms:W3CDTF">2024-12-06T16:54:04Z</dcterms:modified>
</cp:coreProperties>
</file>

<file path=docProps/thumbnail.jpeg>
</file>